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72" r:id="rId4"/>
    <p:sldId id="258" r:id="rId5"/>
    <p:sldId id="259" r:id="rId6"/>
    <p:sldId id="260" r:id="rId7"/>
    <p:sldId id="273" r:id="rId8"/>
    <p:sldId id="270" r:id="rId9"/>
    <p:sldId id="261" r:id="rId10"/>
    <p:sldId id="262" r:id="rId11"/>
    <p:sldId id="263" r:id="rId12"/>
    <p:sldId id="264" r:id="rId13"/>
    <p:sldId id="265" r:id="rId14"/>
    <p:sldId id="266" r:id="rId15"/>
    <p:sldId id="267" r:id="rId16"/>
    <p:sldId id="275" r:id="rId17"/>
    <p:sldId id="271" r:id="rId18"/>
    <p:sldId id="268" r:id="rId19"/>
    <p:sldId id="276" r:id="rId20"/>
    <p:sldId id="274" r:id="rId2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3" autoAdjust="0"/>
    <p:restoredTop sz="94637" autoAdjust="0"/>
  </p:normalViewPr>
  <p:slideViewPr>
    <p:cSldViewPr snapToGrid="0" snapToObjects="1">
      <p:cViewPr varScale="1">
        <p:scale>
          <a:sx n="73" d="100"/>
          <a:sy n="73" d="100"/>
        </p:scale>
        <p:origin x="142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297AD-BCAB-42D0-A602-8C58453E1E0E}" type="datetimeFigureOut">
              <a:rPr lang="it-IT" smtClean="0"/>
              <a:t>06/02/2019</a:t>
            </a:fld>
            <a:endParaRPr lang="it-I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ED802-72E8-4596-8A1D-F7DBC47F93C3}" type="slidenum">
              <a:rPr lang="it-IT" smtClean="0"/>
              <a:t>‹#›</a:t>
            </a:fld>
            <a:endParaRPr lang="it-IT"/>
          </a:p>
        </p:txBody>
      </p:sp>
    </p:spTree>
    <p:extLst>
      <p:ext uri="{BB962C8B-B14F-4D97-AF65-F5344CB8AC3E}">
        <p14:creationId xmlns:p14="http://schemas.microsoft.com/office/powerpoint/2010/main" val="1722282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06/02/2019</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06/02/2019</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123919" y="1269906"/>
            <a:ext cx="8884823" cy="4854232"/>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1244251" cy="276999"/>
          </a:xfrm>
          <a:prstGeom prst="rect">
            <a:avLst/>
          </a:prstGeom>
          <a:noFill/>
        </p:spPr>
        <p:txBody>
          <a:bodyPr wrap="none" rtlCol="0">
            <a:spAutoFit/>
          </a:bodyPr>
          <a:lstStyle/>
          <a:p>
            <a:r>
              <a:rPr lang="it-IT" sz="1200" b="1" dirty="0">
                <a:solidFill>
                  <a:srgbClr val="FFFFFF"/>
                </a:solidFill>
                <a:latin typeface="Arial"/>
                <a:cs typeface="Arial"/>
              </a:rPr>
              <a:t>Matteo Scerbo</a:t>
            </a: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06/02/2019</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06/02/2019</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06/02/2019</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06/02/2019</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06/02/2019</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06/02/2019</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06/02/2019</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p:txBody>
          <a:bodyPr>
            <a:normAutofit fontScale="90000"/>
          </a:bodyPr>
          <a:lstStyle/>
          <a:p>
            <a:pPr algn="ctr"/>
            <a:r>
              <a:rPr lang="it-IT" dirty="0"/>
              <a:t>Uniform keyboard teaching assistant</a:t>
            </a:r>
          </a:p>
        </p:txBody>
      </p:sp>
      <p:sp>
        <p:nvSpPr>
          <p:cNvPr id="3" name="Subtitle 2">
            <a:extLst>
              <a:ext uri="{FF2B5EF4-FFF2-40B4-BE49-F238E27FC236}">
                <a16:creationId xmlns:a16="http://schemas.microsoft.com/office/drawing/2014/main" id="{C3DEF135-E3E5-4325-894E-EA36CFB23C19}"/>
              </a:ext>
            </a:extLst>
          </p:cNvPr>
          <p:cNvSpPr>
            <a:spLocks noGrp="1"/>
          </p:cNvSpPr>
          <p:nvPr>
            <p:ph type="subTitle" idx="1"/>
          </p:nvPr>
        </p:nvSpPr>
        <p:spPr/>
        <p:txBody>
          <a:bodyPr/>
          <a:lstStyle/>
          <a:p>
            <a:pPr algn="ctr"/>
            <a:r>
              <a:rPr lang="it-IT" dirty="0"/>
              <a:t>A.C.T.M. part of the project</a:t>
            </a:r>
          </a:p>
        </p:txBody>
      </p:sp>
    </p:spTree>
    <p:extLst>
      <p:ext uri="{BB962C8B-B14F-4D97-AF65-F5344CB8AC3E}">
        <p14:creationId xmlns:p14="http://schemas.microsoft.com/office/powerpoint/2010/main" val="498270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F571-E46D-4520-A19B-C8AA5F6EEB2D}"/>
              </a:ext>
            </a:extLst>
          </p:cNvPr>
          <p:cNvSpPr>
            <a:spLocks noGrp="1"/>
          </p:cNvSpPr>
          <p:nvPr>
            <p:ph type="title"/>
          </p:nvPr>
        </p:nvSpPr>
        <p:spPr/>
        <p:txBody>
          <a:bodyPr/>
          <a:lstStyle/>
          <a:p>
            <a:r>
              <a:rPr lang="it-IT" dirty="0"/>
              <a:t>User uploads</a:t>
            </a:r>
          </a:p>
        </p:txBody>
      </p:sp>
      <p:pic>
        <p:nvPicPr>
          <p:cNvPr id="7" name="Content Placeholder 6">
            <a:extLst>
              <a:ext uri="{FF2B5EF4-FFF2-40B4-BE49-F238E27FC236}">
                <a16:creationId xmlns:a16="http://schemas.microsoft.com/office/drawing/2014/main" id="{F7B8BBC1-1ADE-487B-A1D6-DBD12E1D2909}"/>
              </a:ext>
            </a:extLst>
          </p:cNvPr>
          <p:cNvPicPr>
            <a:picLocks noGrp="1" noChangeAspect="1"/>
          </p:cNvPicPr>
          <p:nvPr>
            <p:ph idx="1"/>
          </p:nvPr>
        </p:nvPicPr>
        <p:blipFill>
          <a:blip r:embed="rId2"/>
          <a:stretch>
            <a:fillRect/>
          </a:stretch>
        </p:blipFill>
        <p:spPr>
          <a:xfrm>
            <a:off x="249159" y="1270000"/>
            <a:ext cx="8634569" cy="4854575"/>
          </a:xfrm>
        </p:spPr>
      </p:pic>
    </p:spTree>
    <p:extLst>
      <p:ext uri="{BB962C8B-B14F-4D97-AF65-F5344CB8AC3E}">
        <p14:creationId xmlns:p14="http://schemas.microsoft.com/office/powerpoint/2010/main" val="1716622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6348-0348-42F9-B140-59C78A49D8B3}"/>
              </a:ext>
            </a:extLst>
          </p:cNvPr>
          <p:cNvSpPr>
            <a:spLocks noGrp="1"/>
          </p:cNvSpPr>
          <p:nvPr>
            <p:ph type="title"/>
          </p:nvPr>
        </p:nvSpPr>
        <p:spPr/>
        <p:txBody>
          <a:bodyPr/>
          <a:lstStyle/>
          <a:p>
            <a:r>
              <a:rPr lang="it-IT" dirty="0"/>
              <a:t>Rooms (for the admin)</a:t>
            </a:r>
          </a:p>
        </p:txBody>
      </p:sp>
      <p:pic>
        <p:nvPicPr>
          <p:cNvPr id="7" name="Content Placeholder 6">
            <a:extLst>
              <a:ext uri="{FF2B5EF4-FFF2-40B4-BE49-F238E27FC236}">
                <a16:creationId xmlns:a16="http://schemas.microsoft.com/office/drawing/2014/main" id="{36DB887D-C0FB-48E0-AC19-5842E79FA2AC}"/>
              </a:ext>
            </a:extLst>
          </p:cNvPr>
          <p:cNvPicPr>
            <a:picLocks noGrp="1" noChangeAspect="1"/>
          </p:cNvPicPr>
          <p:nvPr>
            <p:ph idx="1"/>
          </p:nvPr>
        </p:nvPicPr>
        <p:blipFill>
          <a:blip r:embed="rId2"/>
          <a:stretch>
            <a:fillRect/>
          </a:stretch>
        </p:blipFill>
        <p:spPr>
          <a:xfrm>
            <a:off x="249159" y="1270000"/>
            <a:ext cx="8634569" cy="4854575"/>
          </a:xfrm>
        </p:spPr>
      </p:pic>
    </p:spTree>
    <p:extLst>
      <p:ext uri="{BB962C8B-B14F-4D97-AF65-F5344CB8AC3E}">
        <p14:creationId xmlns:p14="http://schemas.microsoft.com/office/powerpoint/2010/main" val="282404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B27A-8106-450B-BF50-F6721644DBAF}"/>
              </a:ext>
            </a:extLst>
          </p:cNvPr>
          <p:cNvSpPr>
            <a:spLocks noGrp="1"/>
          </p:cNvSpPr>
          <p:nvPr>
            <p:ph type="title"/>
          </p:nvPr>
        </p:nvSpPr>
        <p:spPr/>
        <p:txBody>
          <a:bodyPr/>
          <a:lstStyle/>
          <a:p>
            <a:r>
              <a:rPr lang="it-IT" dirty="0"/>
              <a:t>Rooms (for the guests)</a:t>
            </a:r>
          </a:p>
        </p:txBody>
      </p:sp>
      <p:pic>
        <p:nvPicPr>
          <p:cNvPr id="7" name="Content Placeholder 6">
            <a:extLst>
              <a:ext uri="{FF2B5EF4-FFF2-40B4-BE49-F238E27FC236}">
                <a16:creationId xmlns:a16="http://schemas.microsoft.com/office/drawing/2014/main" id="{8AFD4D07-DDE3-44E1-87EF-239CCA85364D}"/>
              </a:ext>
            </a:extLst>
          </p:cNvPr>
          <p:cNvPicPr>
            <a:picLocks noGrp="1" noChangeAspect="1"/>
          </p:cNvPicPr>
          <p:nvPr>
            <p:ph idx="1"/>
          </p:nvPr>
        </p:nvPicPr>
        <p:blipFill>
          <a:blip r:embed="rId2"/>
          <a:stretch>
            <a:fillRect/>
          </a:stretch>
        </p:blipFill>
        <p:spPr>
          <a:xfrm>
            <a:off x="249159" y="1270000"/>
            <a:ext cx="8634569" cy="4854575"/>
          </a:xfrm>
        </p:spPr>
      </p:pic>
      <p:sp>
        <p:nvSpPr>
          <p:cNvPr id="9" name="Callout: Right Arrow 8">
            <a:extLst>
              <a:ext uri="{FF2B5EF4-FFF2-40B4-BE49-F238E27FC236}">
                <a16:creationId xmlns:a16="http://schemas.microsoft.com/office/drawing/2014/main" id="{101D647C-5458-4423-AE1A-C395C9977074}"/>
              </a:ext>
            </a:extLst>
          </p:cNvPr>
          <p:cNvSpPr/>
          <p:nvPr/>
        </p:nvSpPr>
        <p:spPr>
          <a:xfrm>
            <a:off x="723900" y="2805113"/>
            <a:ext cx="1076325" cy="261937"/>
          </a:xfrm>
          <a:prstGeom prst="rightArrowCallout">
            <a:avLst>
              <a:gd name="adj1" fmla="val 50909"/>
              <a:gd name="adj2" fmla="val 50000"/>
              <a:gd name="adj3" fmla="val 39545"/>
              <a:gd name="adj4" fmla="val 810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Locked</a:t>
            </a:r>
          </a:p>
        </p:txBody>
      </p:sp>
    </p:spTree>
    <p:extLst>
      <p:ext uri="{BB962C8B-B14F-4D97-AF65-F5344CB8AC3E}">
        <p14:creationId xmlns:p14="http://schemas.microsoft.com/office/powerpoint/2010/main" val="2312364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90CC-ADF3-4F4D-8206-75FD97003AB2}"/>
              </a:ext>
            </a:extLst>
          </p:cNvPr>
          <p:cNvSpPr>
            <a:spLocks noGrp="1"/>
          </p:cNvSpPr>
          <p:nvPr>
            <p:ph type="title"/>
          </p:nvPr>
        </p:nvSpPr>
        <p:spPr/>
        <p:txBody>
          <a:bodyPr/>
          <a:lstStyle/>
          <a:p>
            <a:r>
              <a:rPr lang="it-IT" dirty="0"/>
              <a:t>The full chat</a:t>
            </a:r>
          </a:p>
        </p:txBody>
      </p:sp>
      <p:pic>
        <p:nvPicPr>
          <p:cNvPr id="7" name="Content Placeholder 6">
            <a:extLst>
              <a:ext uri="{FF2B5EF4-FFF2-40B4-BE49-F238E27FC236}">
                <a16:creationId xmlns:a16="http://schemas.microsoft.com/office/drawing/2014/main" id="{776AB41F-2B2F-498A-9E0F-5165AECB02D9}"/>
              </a:ext>
            </a:extLst>
          </p:cNvPr>
          <p:cNvPicPr>
            <a:picLocks noGrp="1" noChangeAspect="1"/>
          </p:cNvPicPr>
          <p:nvPr>
            <p:ph idx="1"/>
          </p:nvPr>
        </p:nvPicPr>
        <p:blipFill>
          <a:blip r:embed="rId2"/>
          <a:stretch>
            <a:fillRect/>
          </a:stretch>
        </p:blipFill>
        <p:spPr>
          <a:xfrm>
            <a:off x="249159" y="1270000"/>
            <a:ext cx="8634569" cy="4854575"/>
          </a:xfrm>
        </p:spPr>
      </p:pic>
    </p:spTree>
    <p:extLst>
      <p:ext uri="{BB962C8B-B14F-4D97-AF65-F5344CB8AC3E}">
        <p14:creationId xmlns:p14="http://schemas.microsoft.com/office/powerpoint/2010/main" val="727792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90CC-ADF3-4F4D-8206-75FD97003AB2}"/>
              </a:ext>
            </a:extLst>
          </p:cNvPr>
          <p:cNvSpPr>
            <a:spLocks noGrp="1"/>
          </p:cNvSpPr>
          <p:nvPr>
            <p:ph type="title"/>
          </p:nvPr>
        </p:nvSpPr>
        <p:spPr/>
        <p:txBody>
          <a:bodyPr/>
          <a:lstStyle/>
          <a:p>
            <a:r>
              <a:rPr lang="it-IT" dirty="0"/>
              <a:t>Recording</a:t>
            </a:r>
          </a:p>
        </p:txBody>
      </p:sp>
      <p:pic>
        <p:nvPicPr>
          <p:cNvPr id="6" name="Recording">
            <a:hlinkClick r:id="" action="ppaction://media"/>
            <a:extLst>
              <a:ext uri="{FF2B5EF4-FFF2-40B4-BE49-F238E27FC236}">
                <a16:creationId xmlns:a16="http://schemas.microsoft.com/office/drawing/2014/main" id="{9497A218-E442-469D-A932-707D01EACD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938" y="1270000"/>
            <a:ext cx="8609012" cy="4854575"/>
          </a:xfrm>
        </p:spPr>
      </p:pic>
    </p:spTree>
    <p:extLst>
      <p:ext uri="{BB962C8B-B14F-4D97-AF65-F5344CB8AC3E}">
        <p14:creationId xmlns:p14="http://schemas.microsoft.com/office/powerpoint/2010/main" val="117749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14EE-19EA-4277-9494-2BF507A6210B}"/>
              </a:ext>
            </a:extLst>
          </p:cNvPr>
          <p:cNvSpPr>
            <a:spLocks noGrp="1"/>
          </p:cNvSpPr>
          <p:nvPr>
            <p:ph type="title"/>
          </p:nvPr>
        </p:nvSpPr>
        <p:spPr/>
        <p:txBody>
          <a:bodyPr/>
          <a:lstStyle/>
          <a:p>
            <a:r>
              <a:rPr lang="it-IT" dirty="0"/>
              <a:t>Importing files</a:t>
            </a:r>
          </a:p>
        </p:txBody>
      </p:sp>
      <p:pic>
        <p:nvPicPr>
          <p:cNvPr id="6" name="Import">
            <a:hlinkClick r:id="" action="ppaction://media"/>
            <a:extLst>
              <a:ext uri="{FF2B5EF4-FFF2-40B4-BE49-F238E27FC236}">
                <a16:creationId xmlns:a16="http://schemas.microsoft.com/office/drawing/2014/main" id="{049E1587-0C24-450D-A5C4-7F5CFFBB72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4163" y="1270000"/>
            <a:ext cx="8564562" cy="4854575"/>
          </a:xfrm>
          <a:prstGeom prst="rect">
            <a:avLst/>
          </a:prstGeom>
          <a:ln>
            <a:noFill/>
          </a:ln>
          <a:effectLst>
            <a:softEdge rad="112500"/>
          </a:effectLst>
        </p:spPr>
      </p:pic>
    </p:spTree>
    <p:extLst>
      <p:ext uri="{BB962C8B-B14F-4D97-AF65-F5344CB8AC3E}">
        <p14:creationId xmlns:p14="http://schemas.microsoft.com/office/powerpoint/2010/main" val="143911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DC75-CD7D-422A-8267-C2CBDEE65033}"/>
              </a:ext>
            </a:extLst>
          </p:cNvPr>
          <p:cNvSpPr>
            <a:spLocks noGrp="1"/>
          </p:cNvSpPr>
          <p:nvPr>
            <p:ph type="title"/>
          </p:nvPr>
        </p:nvSpPr>
        <p:spPr/>
        <p:txBody>
          <a:bodyPr/>
          <a:lstStyle/>
          <a:p>
            <a:r>
              <a:rPr lang="it-IT" dirty="0"/>
              <a:t>Latency in rooms</a:t>
            </a:r>
          </a:p>
        </p:txBody>
      </p:sp>
      <p:sp>
        <p:nvSpPr>
          <p:cNvPr id="3" name="Content Placeholder 2">
            <a:extLst>
              <a:ext uri="{FF2B5EF4-FFF2-40B4-BE49-F238E27FC236}">
                <a16:creationId xmlns:a16="http://schemas.microsoft.com/office/drawing/2014/main" id="{1F4383F1-F7B6-453B-95AE-F43EDFC7346F}"/>
              </a:ext>
            </a:extLst>
          </p:cNvPr>
          <p:cNvSpPr>
            <a:spLocks noGrp="1"/>
          </p:cNvSpPr>
          <p:nvPr>
            <p:ph idx="1"/>
          </p:nvPr>
        </p:nvSpPr>
        <p:spPr>
          <a:xfrm>
            <a:off x="123919" y="1480456"/>
            <a:ext cx="8884823" cy="4643681"/>
          </a:xfrm>
        </p:spPr>
        <p:txBody>
          <a:bodyPr>
            <a:normAutofit fontScale="92500" lnSpcReduction="20000"/>
          </a:bodyPr>
          <a:lstStyle/>
          <a:p>
            <a:r>
              <a:rPr lang="it-IT" sz="2000" dirty="0"/>
              <a:t>Data from the Firebase DB is fetched in bursts, and the latency of such bursts is too unreliable: it is unfeasible for two or more users to play together in a live room.</a:t>
            </a:r>
          </a:p>
          <a:p>
            <a:endParaRPr lang="it-IT" sz="2000" dirty="0"/>
          </a:p>
          <a:p>
            <a:r>
              <a:rPr lang="it-IT" sz="2000" dirty="0"/>
              <a:t>To compensate for this jitter, when a keypress is heard from the server...</a:t>
            </a:r>
          </a:p>
          <a:p>
            <a:pPr marL="342900" indent="-342900">
              <a:buFont typeface="Arial" panose="020B0604020202020204" pitchFamily="34" charset="0"/>
              <a:buChar char="•"/>
            </a:pPr>
            <a:r>
              <a:rPr lang="it-IT" sz="2000" dirty="0"/>
              <a:t>If it is the first keypress of a sequence, it is scheduled to be reproduced after a 0.5s delay.</a:t>
            </a:r>
          </a:p>
          <a:p>
            <a:pPr marL="342900" indent="-342900">
              <a:buFont typeface="Arial" panose="020B0604020202020204" pitchFamily="34" charset="0"/>
              <a:buChar char="•"/>
            </a:pPr>
            <a:r>
              <a:rPr lang="it-IT" sz="2000" dirty="0"/>
              <a:t>If it isn't the first heard keypress, it is added to the list of keypresses to reproduce;</a:t>
            </a:r>
          </a:p>
          <a:p>
            <a:pPr marL="342900" indent="-342900">
              <a:buFont typeface="Arial" panose="020B0604020202020204" pitchFamily="34" charset="0"/>
              <a:buChar char="•"/>
            </a:pPr>
            <a:r>
              <a:rPr lang="it-IT" sz="2000" dirty="0"/>
              <a:t>after a keypress is reproduced, the next one in line is scheduled to be reproduced after a delay that was computed by the "author" of the keypress (time elapsed since the last keypress on their part).</a:t>
            </a:r>
          </a:p>
          <a:p>
            <a:endParaRPr lang="it-IT" sz="2000" dirty="0"/>
          </a:p>
          <a:p>
            <a:r>
              <a:rPr lang="it-IT" sz="2000" dirty="0"/>
              <a:t>Hopefully, by the time the first keypress of the sequence is reproduced, the following ones have been heard from another DB burst, and the delay ensures keypresses are reproduced with the right delays between them, at least until the delay is too long. In that case the difference is not noticeable, anyway.</a:t>
            </a:r>
          </a:p>
        </p:txBody>
      </p:sp>
    </p:spTree>
    <p:extLst>
      <p:ext uri="{BB962C8B-B14F-4D97-AF65-F5344CB8AC3E}">
        <p14:creationId xmlns:p14="http://schemas.microsoft.com/office/powerpoint/2010/main" val="994015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4903-5DA3-4342-8752-B54E78D1368E}"/>
              </a:ext>
            </a:extLst>
          </p:cNvPr>
          <p:cNvSpPr>
            <a:spLocks noGrp="1"/>
          </p:cNvSpPr>
          <p:nvPr>
            <p:ph type="title"/>
          </p:nvPr>
        </p:nvSpPr>
        <p:spPr/>
        <p:txBody>
          <a:bodyPr/>
          <a:lstStyle/>
          <a:p>
            <a:r>
              <a:rPr lang="it-IT" dirty="0"/>
              <a:t>Behind the scenes</a:t>
            </a:r>
          </a:p>
        </p:txBody>
      </p:sp>
      <p:sp>
        <p:nvSpPr>
          <p:cNvPr id="3" name="Content Placeholder 2">
            <a:extLst>
              <a:ext uri="{FF2B5EF4-FFF2-40B4-BE49-F238E27FC236}">
                <a16:creationId xmlns:a16="http://schemas.microsoft.com/office/drawing/2014/main" id="{A0343C2B-DA61-4D61-87E9-6BFEECBA0E91}"/>
              </a:ext>
            </a:extLst>
          </p:cNvPr>
          <p:cNvSpPr>
            <a:spLocks noGrp="1"/>
          </p:cNvSpPr>
          <p:nvPr>
            <p:ph idx="1"/>
          </p:nvPr>
        </p:nvSpPr>
        <p:spPr>
          <a:xfrm>
            <a:off x="123920" y="1371600"/>
            <a:ext cx="7935864" cy="4752538"/>
          </a:xfrm>
        </p:spPr>
        <p:txBody>
          <a:bodyPr>
            <a:normAutofit fontScale="85000" lnSpcReduction="20000"/>
          </a:bodyPr>
          <a:lstStyle/>
          <a:p>
            <a:r>
              <a:rPr lang="en-US" dirty="0"/>
              <a:t>Room creation:</a:t>
            </a:r>
          </a:p>
          <a:p>
            <a:pPr marL="342900" indent="-342900">
              <a:buFont typeface="Arial" panose="020B0604020202020204" pitchFamily="34" charset="0"/>
              <a:buChar char="•"/>
            </a:pPr>
            <a:r>
              <a:rPr lang="en-US" dirty="0"/>
              <a:t>Create /rooms branch entry, setting user ID for authorization</a:t>
            </a:r>
          </a:p>
          <a:p>
            <a:pPr marL="342900" indent="-342900">
              <a:buFont typeface="Arial" panose="020B0604020202020204" pitchFamily="34" charset="0"/>
              <a:buChar char="•"/>
            </a:pPr>
            <a:r>
              <a:rPr lang="en-US" dirty="0"/>
              <a:t>Create /messages, /keypresses, and /settings branches, start pushing keypresses</a:t>
            </a:r>
          </a:p>
          <a:p>
            <a:pPr marL="342900" indent="-342900">
              <a:buFont typeface="Arial" panose="020B0604020202020204" pitchFamily="34" charset="0"/>
              <a:buChar char="•"/>
            </a:pPr>
            <a:r>
              <a:rPr lang="en-US" dirty="0"/>
              <a:t>Schedule room deletion on network disconnection</a:t>
            </a:r>
          </a:p>
          <a:p>
            <a:pPr marL="342900" indent="-342900">
              <a:buFont typeface="Arial" panose="020B0604020202020204" pitchFamily="34" charset="0"/>
              <a:buChar char="•"/>
            </a:pPr>
            <a:endParaRPr lang="en-US" dirty="0"/>
          </a:p>
          <a:p>
            <a:r>
              <a:rPr lang="en-US" dirty="0"/>
              <a:t>Room spectating:</a:t>
            </a:r>
          </a:p>
          <a:p>
            <a:pPr marL="342900" indent="-342900">
              <a:buFont typeface="Arial" panose="020B0604020202020204" pitchFamily="34" charset="0"/>
              <a:buChar char="•"/>
            </a:pPr>
            <a:r>
              <a:rPr lang="en-US" dirty="0"/>
              <a:t>Lock settings to the admin's</a:t>
            </a:r>
          </a:p>
          <a:p>
            <a:pPr marL="342900" indent="-342900">
              <a:buFont typeface="Arial" panose="020B0604020202020204" pitchFamily="34" charset="0"/>
              <a:buChar char="•"/>
            </a:pPr>
            <a:r>
              <a:rPr lang="en-US" dirty="0"/>
              <a:t>Start listening to the admin's keypresses</a:t>
            </a:r>
          </a:p>
          <a:p>
            <a:pPr marL="342900" indent="-342900">
              <a:buFont typeface="Arial" panose="020B0604020202020204" pitchFamily="34" charset="0"/>
              <a:buChar char="•"/>
            </a:pPr>
            <a:r>
              <a:rPr lang="en-US" dirty="0"/>
              <a:t>Can write messages, but only your own, everything else is read-only</a:t>
            </a:r>
          </a:p>
          <a:p>
            <a:pPr marL="342900" indent="-342900">
              <a:buFont typeface="Arial" panose="020B0604020202020204" pitchFamily="34" charset="0"/>
              <a:buChar char="•"/>
            </a:pPr>
            <a:r>
              <a:rPr lang="en-US" dirty="0"/>
              <a:t>If the /rooms entry is deleted, leave</a:t>
            </a:r>
          </a:p>
          <a:p>
            <a:pPr marL="342900" indent="-342900">
              <a:buFont typeface="Arial" panose="020B0604020202020204" pitchFamily="34" charset="0"/>
              <a:buChar char="•"/>
            </a:pPr>
            <a:endParaRPr lang="en-US" dirty="0"/>
          </a:p>
          <a:p>
            <a:r>
              <a:rPr lang="en-US" dirty="0"/>
              <a:t>Leaving a room:</a:t>
            </a:r>
          </a:p>
          <a:p>
            <a:pPr marL="342900" indent="-342900">
              <a:buFont typeface="Arial" panose="020B0604020202020204" pitchFamily="34" charset="0"/>
              <a:buChar char="•"/>
            </a:pPr>
            <a:r>
              <a:rPr lang="en-US" dirty="0"/>
              <a:t>If spectating, stop listening to all related branches</a:t>
            </a:r>
          </a:p>
          <a:p>
            <a:pPr marL="342900" indent="-342900">
              <a:buFont typeface="Arial" panose="020B0604020202020204" pitchFamily="34" charset="0"/>
              <a:buChar char="•"/>
            </a:pPr>
            <a:r>
              <a:rPr lang="en-US" dirty="0"/>
              <a:t>If admin, delete all branches saving the /rooms branch for last: it is required for ownership checks</a:t>
            </a:r>
            <a:endParaRPr lang="it-IT" dirty="0"/>
          </a:p>
        </p:txBody>
      </p:sp>
    </p:spTree>
    <p:extLst>
      <p:ext uri="{BB962C8B-B14F-4D97-AF65-F5344CB8AC3E}">
        <p14:creationId xmlns:p14="http://schemas.microsoft.com/office/powerpoint/2010/main" val="262482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24ED-6DC2-4FF6-85F6-F96F03D38E13}"/>
              </a:ext>
            </a:extLst>
          </p:cNvPr>
          <p:cNvSpPr>
            <a:spLocks noGrp="1"/>
          </p:cNvSpPr>
          <p:nvPr>
            <p:ph type="title"/>
          </p:nvPr>
        </p:nvSpPr>
        <p:spPr/>
        <p:txBody>
          <a:bodyPr/>
          <a:lstStyle/>
          <a:p>
            <a:r>
              <a:rPr lang="it-IT" dirty="0"/>
              <a:t>Behind the scenes</a:t>
            </a:r>
          </a:p>
        </p:txBody>
      </p:sp>
      <p:sp>
        <p:nvSpPr>
          <p:cNvPr id="3" name="Content Placeholder 2">
            <a:extLst>
              <a:ext uri="{FF2B5EF4-FFF2-40B4-BE49-F238E27FC236}">
                <a16:creationId xmlns:a16="http://schemas.microsoft.com/office/drawing/2014/main" id="{6EA1F967-3CCC-4ED7-AF3E-170599CE9F0B}"/>
              </a:ext>
            </a:extLst>
          </p:cNvPr>
          <p:cNvSpPr>
            <a:spLocks noGrp="1"/>
          </p:cNvSpPr>
          <p:nvPr>
            <p:ph idx="1"/>
          </p:nvPr>
        </p:nvSpPr>
        <p:spPr>
          <a:xfrm>
            <a:off x="1306286" y="1384662"/>
            <a:ext cx="3265714" cy="4739475"/>
          </a:xfrm>
        </p:spPr>
        <p:txBody>
          <a:bodyPr>
            <a:normAutofit fontScale="77500" lnSpcReduction="20000"/>
          </a:bodyPr>
          <a:lstStyle/>
          <a:p>
            <a:r>
              <a:rPr lang="it-IT" dirty="0"/>
              <a:t>tutorials:</a:t>
            </a:r>
          </a:p>
          <a:p>
            <a:r>
              <a:rPr lang="it-IT" dirty="0"/>
              <a:t>  names:</a:t>
            </a:r>
          </a:p>
          <a:p>
            <a:r>
              <a:rPr lang="it-IT" dirty="0"/>
              <a:t>    tutorial_name: true</a:t>
            </a:r>
          </a:p>
          <a:p>
            <a:r>
              <a:rPr lang="it-IT" dirty="0"/>
              <a:t>  data:</a:t>
            </a:r>
          </a:p>
          <a:p>
            <a:r>
              <a:rPr lang="it-IT" dirty="0"/>
              <a:t>    tutorial_name:</a:t>
            </a:r>
          </a:p>
          <a:p>
            <a:r>
              <a:rPr lang="it-IT" dirty="0"/>
              <a:t>      steps: #</a:t>
            </a:r>
          </a:p>
          <a:p>
            <a:r>
              <a:rPr lang="it-IT" dirty="0"/>
              <a:t>      keypresses: {}</a:t>
            </a:r>
          </a:p>
          <a:p>
            <a:r>
              <a:rPr lang="it-IT" dirty="0"/>
              <a:t>      settings: {}</a:t>
            </a:r>
          </a:p>
          <a:p>
            <a:r>
              <a:rPr lang="it-IT" dirty="0"/>
              <a:t>      messages: {}</a:t>
            </a:r>
          </a:p>
          <a:p>
            <a:endParaRPr lang="it-IT" dirty="0"/>
          </a:p>
          <a:p>
            <a:r>
              <a:rPr lang="it-IT" dirty="0"/>
              <a:t>uploads:</a:t>
            </a:r>
          </a:p>
          <a:p>
            <a:r>
              <a:rPr lang="it-IT" dirty="0"/>
              <a:t>  names:</a:t>
            </a:r>
          </a:p>
          <a:p>
            <a:r>
              <a:rPr lang="it-IT" dirty="0"/>
              <a:t>    owner: user ID</a:t>
            </a:r>
          </a:p>
          <a:p>
            <a:r>
              <a:rPr lang="it-IT" dirty="0"/>
              <a:t>  data:</a:t>
            </a:r>
          </a:p>
          <a:p>
            <a:r>
              <a:rPr lang="it-IT" dirty="0"/>
              <a:t>    file_name:</a:t>
            </a:r>
          </a:p>
          <a:p>
            <a:r>
              <a:rPr lang="it-IT" dirty="0"/>
              <a:t>      owner: user ID</a:t>
            </a:r>
          </a:p>
          <a:p>
            <a:r>
              <a:rPr lang="it-IT" dirty="0"/>
              <a:t>      keypresses:{}</a:t>
            </a:r>
          </a:p>
          <a:p>
            <a:r>
              <a:rPr lang="it-IT" dirty="0"/>
              <a:t>      settings: {}</a:t>
            </a:r>
          </a:p>
        </p:txBody>
      </p:sp>
      <p:sp>
        <p:nvSpPr>
          <p:cNvPr id="5" name="Content Placeholder 2">
            <a:extLst>
              <a:ext uri="{FF2B5EF4-FFF2-40B4-BE49-F238E27FC236}">
                <a16:creationId xmlns:a16="http://schemas.microsoft.com/office/drawing/2014/main" id="{EA74F2D7-86E0-4960-894B-C6FD78C8B9D0}"/>
              </a:ext>
            </a:extLst>
          </p:cNvPr>
          <p:cNvSpPr txBox="1">
            <a:spLocks/>
          </p:cNvSpPr>
          <p:nvPr/>
        </p:nvSpPr>
        <p:spPr>
          <a:xfrm>
            <a:off x="4572001" y="1383117"/>
            <a:ext cx="3265714" cy="4739475"/>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rooms:</a:t>
            </a:r>
          </a:p>
          <a:p>
            <a:r>
              <a:rPr lang="en-US" dirty="0"/>
              <a:t>  </a:t>
            </a:r>
            <a:r>
              <a:rPr lang="en-US" dirty="0" err="1"/>
              <a:t>room_name</a:t>
            </a:r>
            <a:r>
              <a:rPr lang="en-US" dirty="0"/>
              <a:t>:</a:t>
            </a:r>
          </a:p>
          <a:p>
            <a:r>
              <a:rPr lang="en-US" dirty="0"/>
              <a:t>    owner: user ID</a:t>
            </a:r>
          </a:p>
          <a:p>
            <a:endParaRPr lang="en-US" dirty="0"/>
          </a:p>
          <a:p>
            <a:r>
              <a:rPr lang="en-US" dirty="0"/>
              <a:t>users:</a:t>
            </a:r>
          </a:p>
          <a:p>
            <a:r>
              <a:rPr lang="en-US" dirty="0"/>
              <a:t>  </a:t>
            </a:r>
            <a:r>
              <a:rPr lang="en-US" dirty="0" err="1"/>
              <a:t>u_id</a:t>
            </a:r>
            <a:r>
              <a:rPr lang="en-US" dirty="0"/>
              <a:t>: {}</a:t>
            </a:r>
          </a:p>
          <a:p>
            <a:endParaRPr lang="en-US" dirty="0"/>
          </a:p>
          <a:p>
            <a:r>
              <a:rPr lang="en-US" dirty="0"/>
              <a:t>messages:</a:t>
            </a:r>
          </a:p>
          <a:p>
            <a:r>
              <a:rPr lang="en-US" dirty="0"/>
              <a:t>  </a:t>
            </a:r>
            <a:r>
              <a:rPr lang="en-US" dirty="0" err="1"/>
              <a:t>room_name</a:t>
            </a:r>
            <a:r>
              <a:rPr lang="en-US" dirty="0"/>
              <a:t>:</a:t>
            </a:r>
          </a:p>
          <a:p>
            <a:r>
              <a:rPr lang="en-US" dirty="0"/>
              <a:t>    </a:t>
            </a:r>
            <a:r>
              <a:rPr lang="en-US" dirty="0" err="1"/>
              <a:t>push_ID</a:t>
            </a:r>
            <a:r>
              <a:rPr lang="en-US" dirty="0"/>
              <a:t>: {}</a:t>
            </a:r>
          </a:p>
          <a:p>
            <a:endParaRPr lang="en-US" dirty="0"/>
          </a:p>
          <a:p>
            <a:r>
              <a:rPr lang="en-US" dirty="0"/>
              <a:t>settings:</a:t>
            </a:r>
          </a:p>
          <a:p>
            <a:r>
              <a:rPr lang="en-US" dirty="0"/>
              <a:t>  </a:t>
            </a:r>
            <a:r>
              <a:rPr lang="en-US" dirty="0" err="1"/>
              <a:t>room_name</a:t>
            </a:r>
            <a:r>
              <a:rPr lang="en-US" dirty="0"/>
              <a:t>: {}</a:t>
            </a:r>
          </a:p>
          <a:p>
            <a:endParaRPr lang="en-US" dirty="0"/>
          </a:p>
          <a:p>
            <a:r>
              <a:rPr lang="en-US" dirty="0"/>
              <a:t>keypresses:</a:t>
            </a:r>
          </a:p>
          <a:p>
            <a:r>
              <a:rPr lang="en-US" dirty="0"/>
              <a:t>  </a:t>
            </a:r>
            <a:r>
              <a:rPr lang="en-US" dirty="0" err="1"/>
              <a:t>room_name</a:t>
            </a:r>
            <a:r>
              <a:rPr lang="en-US" dirty="0"/>
              <a:t>:</a:t>
            </a:r>
          </a:p>
          <a:p>
            <a:r>
              <a:rPr lang="en-US" dirty="0"/>
              <a:t>    </a:t>
            </a:r>
            <a:r>
              <a:rPr lang="en-US" dirty="0" err="1"/>
              <a:t>push_ID</a:t>
            </a:r>
            <a:r>
              <a:rPr lang="en-US" dirty="0"/>
              <a:t>: {}</a:t>
            </a:r>
            <a:endParaRPr lang="it-IT" dirty="0"/>
          </a:p>
        </p:txBody>
      </p:sp>
    </p:spTree>
    <p:extLst>
      <p:ext uri="{BB962C8B-B14F-4D97-AF65-F5344CB8AC3E}">
        <p14:creationId xmlns:p14="http://schemas.microsoft.com/office/powerpoint/2010/main" val="3688022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28D8-14FF-4DF0-82CB-248A9102E914}"/>
              </a:ext>
            </a:extLst>
          </p:cNvPr>
          <p:cNvSpPr>
            <a:spLocks noGrp="1"/>
          </p:cNvSpPr>
          <p:nvPr>
            <p:ph type="title"/>
          </p:nvPr>
        </p:nvSpPr>
        <p:spPr/>
        <p:txBody>
          <a:bodyPr/>
          <a:lstStyle/>
          <a:p>
            <a:r>
              <a:rPr lang="it-IT" dirty="0"/>
              <a:t>Synths</a:t>
            </a:r>
          </a:p>
        </p:txBody>
      </p:sp>
      <p:sp>
        <p:nvSpPr>
          <p:cNvPr id="3" name="Content Placeholder 2">
            <a:extLst>
              <a:ext uri="{FF2B5EF4-FFF2-40B4-BE49-F238E27FC236}">
                <a16:creationId xmlns:a16="http://schemas.microsoft.com/office/drawing/2014/main" id="{A32CB5E5-6310-44F4-BC3B-2E29B9FAC979}"/>
              </a:ext>
            </a:extLst>
          </p:cNvPr>
          <p:cNvSpPr>
            <a:spLocks noGrp="1"/>
          </p:cNvSpPr>
          <p:nvPr>
            <p:ph idx="1"/>
          </p:nvPr>
        </p:nvSpPr>
        <p:spPr>
          <a:xfrm>
            <a:off x="123919" y="1410788"/>
            <a:ext cx="8884823" cy="4713349"/>
          </a:xfrm>
        </p:spPr>
        <p:txBody>
          <a:bodyPr/>
          <a:lstStyle/>
          <a:p>
            <a:r>
              <a:rPr lang="it-IT" dirty="0"/>
              <a:t>There are as many synths as there are tones on the keyboard:</a:t>
            </a:r>
          </a:p>
          <a:p>
            <a:r>
              <a:rPr lang="it-IT" dirty="0"/>
              <a:t>Keys that play the same note operate the same synth.</a:t>
            </a:r>
          </a:p>
          <a:p>
            <a:endParaRPr lang="it-IT" dirty="0"/>
          </a:p>
          <a:p>
            <a:r>
              <a:rPr lang="it-IT" dirty="0"/>
              <a:t>Each synth is made of</a:t>
            </a:r>
          </a:p>
          <a:p>
            <a:pPr marL="342900" indent="-342900">
              <a:buFont typeface="Arial" panose="020B0604020202020204" pitchFamily="34" charset="0"/>
              <a:buChar char="•"/>
            </a:pPr>
            <a:r>
              <a:rPr lang="it-IT" dirty="0"/>
              <a:t>An oscillator (square)</a:t>
            </a:r>
          </a:p>
          <a:p>
            <a:pPr marL="342900" indent="-342900">
              <a:buFont typeface="Arial" panose="020B0604020202020204" pitchFamily="34" charset="0"/>
              <a:buChar char="•"/>
            </a:pPr>
            <a:r>
              <a:rPr lang="it-IT" dirty="0"/>
              <a:t>A shelf filter (high frequencies quickly drop)</a:t>
            </a:r>
          </a:p>
          <a:p>
            <a:pPr marL="342900" indent="-342900">
              <a:buFont typeface="Arial" panose="020B0604020202020204" pitchFamily="34" charset="0"/>
              <a:buChar char="•"/>
            </a:pPr>
            <a:r>
              <a:rPr lang="it-IT" dirty="0"/>
              <a:t>A gain node (gains starts at 0, quickly goes up and then down a bit)</a:t>
            </a:r>
          </a:p>
          <a:p>
            <a:endParaRPr lang="it-IT" dirty="0"/>
          </a:p>
          <a:p>
            <a:r>
              <a:rPr lang="it-IT"/>
              <a:t>All synths go into one compressor node to prevent clipping.</a:t>
            </a:r>
            <a:endParaRPr lang="it-IT" dirty="0"/>
          </a:p>
        </p:txBody>
      </p:sp>
    </p:spTree>
    <p:extLst>
      <p:ext uri="{BB962C8B-B14F-4D97-AF65-F5344CB8AC3E}">
        <p14:creationId xmlns:p14="http://schemas.microsoft.com/office/powerpoint/2010/main" val="1273513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C2789F-1CE2-4C76-A7F5-DAA888C8F08C}"/>
              </a:ext>
            </a:extLst>
          </p:cNvPr>
          <p:cNvSpPr>
            <a:spLocks noGrp="1"/>
          </p:cNvSpPr>
          <p:nvPr>
            <p:ph type="title"/>
          </p:nvPr>
        </p:nvSpPr>
        <p:spPr/>
        <p:txBody>
          <a:bodyPr/>
          <a:lstStyle/>
          <a:p>
            <a:r>
              <a:rPr lang="it-IT" dirty="0"/>
              <a:t>First look</a:t>
            </a:r>
          </a:p>
        </p:txBody>
      </p:sp>
      <p:pic>
        <p:nvPicPr>
          <p:cNvPr id="9" name="Content Placeholder 8">
            <a:extLst>
              <a:ext uri="{FF2B5EF4-FFF2-40B4-BE49-F238E27FC236}">
                <a16:creationId xmlns:a16="http://schemas.microsoft.com/office/drawing/2014/main" id="{5AF35510-7FE3-4638-BEAD-AC35AD4A5BC7}"/>
              </a:ext>
            </a:extLst>
          </p:cNvPr>
          <p:cNvPicPr>
            <a:picLocks noGrp="1" noChangeAspect="1"/>
          </p:cNvPicPr>
          <p:nvPr>
            <p:ph idx="1"/>
          </p:nvPr>
        </p:nvPicPr>
        <p:blipFill>
          <a:blip r:embed="rId2"/>
          <a:stretch>
            <a:fillRect/>
          </a:stretch>
        </p:blipFill>
        <p:spPr>
          <a:xfrm>
            <a:off x="249159" y="1270000"/>
            <a:ext cx="8634569" cy="4854575"/>
          </a:xfrm>
        </p:spPr>
      </p:pic>
    </p:spTree>
    <p:extLst>
      <p:ext uri="{BB962C8B-B14F-4D97-AF65-F5344CB8AC3E}">
        <p14:creationId xmlns:p14="http://schemas.microsoft.com/office/powerpoint/2010/main" val="338364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52D6B5-2981-4B99-B402-D5AA0C32A6CE}"/>
              </a:ext>
            </a:extLst>
          </p:cNvPr>
          <p:cNvSpPr>
            <a:spLocks noGrp="1"/>
          </p:cNvSpPr>
          <p:nvPr>
            <p:ph type="ctrTitle"/>
          </p:nvPr>
        </p:nvSpPr>
        <p:spPr/>
        <p:txBody>
          <a:bodyPr/>
          <a:lstStyle/>
          <a:p>
            <a:pPr algn="ctr"/>
            <a:r>
              <a:rPr lang="it-IT" dirty="0"/>
              <a:t>Thank you for your time</a:t>
            </a:r>
          </a:p>
        </p:txBody>
      </p:sp>
      <p:sp>
        <p:nvSpPr>
          <p:cNvPr id="5" name="Subtitle 4">
            <a:extLst>
              <a:ext uri="{FF2B5EF4-FFF2-40B4-BE49-F238E27FC236}">
                <a16:creationId xmlns:a16="http://schemas.microsoft.com/office/drawing/2014/main" id="{F1C07BA9-77B2-4629-A08E-0CD00168A5CB}"/>
              </a:ext>
            </a:extLst>
          </p:cNvPr>
          <p:cNvSpPr>
            <a:spLocks noGrp="1"/>
          </p:cNvSpPr>
          <p:nvPr>
            <p:ph type="subTitle" idx="1"/>
          </p:nvPr>
        </p:nvSpPr>
        <p:spPr/>
        <p:txBody>
          <a:bodyPr/>
          <a:lstStyle/>
          <a:p>
            <a:pPr algn="ctr"/>
            <a:r>
              <a:rPr lang="it-IT" dirty="0"/>
              <a:t>Questions?</a:t>
            </a:r>
          </a:p>
        </p:txBody>
      </p:sp>
    </p:spTree>
    <p:extLst>
      <p:ext uri="{BB962C8B-B14F-4D97-AF65-F5344CB8AC3E}">
        <p14:creationId xmlns:p14="http://schemas.microsoft.com/office/powerpoint/2010/main" val="306901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1384-399E-49A1-94A1-1950F9ACA6DD}"/>
              </a:ext>
            </a:extLst>
          </p:cNvPr>
          <p:cNvSpPr>
            <a:spLocks noGrp="1"/>
          </p:cNvSpPr>
          <p:nvPr>
            <p:ph type="title"/>
          </p:nvPr>
        </p:nvSpPr>
        <p:spPr/>
        <p:txBody>
          <a:bodyPr/>
          <a:lstStyle/>
          <a:p>
            <a:r>
              <a:rPr lang="it-IT" dirty="0"/>
              <a:t>Note labels</a:t>
            </a:r>
          </a:p>
        </p:txBody>
      </p:sp>
      <p:pic>
        <p:nvPicPr>
          <p:cNvPr id="4" name="Note labels">
            <a:hlinkClick r:id="" action="ppaction://media"/>
            <a:extLst>
              <a:ext uri="{FF2B5EF4-FFF2-40B4-BE49-F238E27FC236}">
                <a16:creationId xmlns:a16="http://schemas.microsoft.com/office/drawing/2014/main" id="{3E4A7C88-B93B-412B-B808-9202D69ED7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938" y="1270000"/>
            <a:ext cx="8609012" cy="4854575"/>
          </a:xfrm>
        </p:spPr>
      </p:pic>
    </p:spTree>
    <p:extLst>
      <p:ext uri="{BB962C8B-B14F-4D97-AF65-F5344CB8AC3E}">
        <p14:creationId xmlns:p14="http://schemas.microsoft.com/office/powerpoint/2010/main" val="40798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6003-8F9E-4F6F-A549-E1981D3040A4}"/>
              </a:ext>
            </a:extLst>
          </p:cNvPr>
          <p:cNvSpPr>
            <a:spLocks noGrp="1"/>
          </p:cNvSpPr>
          <p:nvPr>
            <p:ph type="title"/>
          </p:nvPr>
        </p:nvSpPr>
        <p:spPr/>
        <p:txBody>
          <a:bodyPr/>
          <a:lstStyle/>
          <a:p>
            <a:r>
              <a:rPr lang="it-IT" dirty="0"/>
              <a:t>Selecting a scale</a:t>
            </a:r>
          </a:p>
        </p:txBody>
      </p:sp>
      <p:pic>
        <p:nvPicPr>
          <p:cNvPr id="10" name="Changing scale">
            <a:hlinkClick r:id="" action="ppaction://media"/>
            <a:extLst>
              <a:ext uri="{FF2B5EF4-FFF2-40B4-BE49-F238E27FC236}">
                <a16:creationId xmlns:a16="http://schemas.microsoft.com/office/drawing/2014/main" id="{2C3FFA19-C8C8-45B7-B23E-E0DE6046DB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938" y="1270000"/>
            <a:ext cx="8609012" cy="4854575"/>
          </a:xfrm>
        </p:spPr>
      </p:pic>
    </p:spTree>
    <p:extLst>
      <p:ext uri="{BB962C8B-B14F-4D97-AF65-F5344CB8AC3E}">
        <p14:creationId xmlns:p14="http://schemas.microsoft.com/office/powerpoint/2010/main" val="383401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C8B3-C0FE-4925-9CA5-82B53361A606}"/>
              </a:ext>
            </a:extLst>
          </p:cNvPr>
          <p:cNvSpPr>
            <a:spLocks noGrp="1"/>
          </p:cNvSpPr>
          <p:nvPr>
            <p:ph type="title"/>
          </p:nvPr>
        </p:nvSpPr>
        <p:spPr/>
        <p:txBody>
          <a:bodyPr/>
          <a:lstStyle/>
          <a:p>
            <a:r>
              <a:rPr lang="it-IT" dirty="0"/>
              <a:t>Selecting a mode</a:t>
            </a:r>
          </a:p>
        </p:txBody>
      </p:sp>
      <p:pic>
        <p:nvPicPr>
          <p:cNvPr id="8" name="Changing mode">
            <a:hlinkClick r:id="" action="ppaction://media"/>
            <a:extLst>
              <a:ext uri="{FF2B5EF4-FFF2-40B4-BE49-F238E27FC236}">
                <a16:creationId xmlns:a16="http://schemas.microsoft.com/office/drawing/2014/main" id="{65EEA893-323A-4D0E-AD05-D0138419328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938" y="1270000"/>
            <a:ext cx="8609012" cy="4854575"/>
          </a:xfrm>
        </p:spPr>
      </p:pic>
    </p:spTree>
    <p:extLst>
      <p:ext uri="{BB962C8B-B14F-4D97-AF65-F5344CB8AC3E}">
        <p14:creationId xmlns:p14="http://schemas.microsoft.com/office/powerpoint/2010/main" val="93555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45D11-88FB-40DF-88DC-C954678C6ACE}"/>
              </a:ext>
            </a:extLst>
          </p:cNvPr>
          <p:cNvSpPr>
            <a:spLocks noGrp="1"/>
          </p:cNvSpPr>
          <p:nvPr>
            <p:ph type="title"/>
          </p:nvPr>
        </p:nvSpPr>
        <p:spPr/>
        <p:txBody>
          <a:bodyPr/>
          <a:lstStyle/>
          <a:p>
            <a:r>
              <a:rPr lang="it-IT" dirty="0"/>
              <a:t>Mode selection mechanic</a:t>
            </a:r>
          </a:p>
        </p:txBody>
      </p:sp>
      <p:pic>
        <p:nvPicPr>
          <p:cNvPr id="7" name="Content Placeholder 6">
            <a:extLst>
              <a:ext uri="{FF2B5EF4-FFF2-40B4-BE49-F238E27FC236}">
                <a16:creationId xmlns:a16="http://schemas.microsoft.com/office/drawing/2014/main" id="{4F65535E-A708-4548-922D-11D606484CDE}"/>
              </a:ext>
            </a:extLst>
          </p:cNvPr>
          <p:cNvPicPr>
            <a:picLocks noGrp="1" noChangeAspect="1"/>
          </p:cNvPicPr>
          <p:nvPr>
            <p:ph idx="1"/>
          </p:nvPr>
        </p:nvPicPr>
        <p:blipFill>
          <a:blip r:embed="rId2"/>
          <a:stretch>
            <a:fillRect/>
          </a:stretch>
        </p:blipFill>
        <p:spPr>
          <a:xfrm>
            <a:off x="0" y="1270001"/>
            <a:ext cx="5251269" cy="2952397"/>
          </a:xfrm>
        </p:spPr>
      </p:pic>
      <p:pic>
        <p:nvPicPr>
          <p:cNvPr id="9" name="Picture 8">
            <a:extLst>
              <a:ext uri="{FF2B5EF4-FFF2-40B4-BE49-F238E27FC236}">
                <a16:creationId xmlns:a16="http://schemas.microsoft.com/office/drawing/2014/main" id="{914799B8-A6CD-4E5A-9AF6-FE869B4BC364}"/>
              </a:ext>
            </a:extLst>
          </p:cNvPr>
          <p:cNvPicPr>
            <a:picLocks noChangeAspect="1"/>
          </p:cNvPicPr>
          <p:nvPr/>
        </p:nvPicPr>
        <p:blipFill>
          <a:blip r:embed="rId3"/>
          <a:stretch>
            <a:fillRect/>
          </a:stretch>
        </p:blipFill>
        <p:spPr>
          <a:xfrm>
            <a:off x="3892730" y="3168927"/>
            <a:ext cx="5251270" cy="2952398"/>
          </a:xfrm>
          <a:prstGeom prst="rect">
            <a:avLst/>
          </a:prstGeom>
        </p:spPr>
      </p:pic>
    </p:spTree>
    <p:extLst>
      <p:ext uri="{BB962C8B-B14F-4D97-AF65-F5344CB8AC3E}">
        <p14:creationId xmlns:p14="http://schemas.microsoft.com/office/powerpoint/2010/main" val="791207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C0F4-0256-4DE9-9169-4D7B97B317A7}"/>
              </a:ext>
            </a:extLst>
          </p:cNvPr>
          <p:cNvSpPr>
            <a:spLocks noGrp="1"/>
          </p:cNvSpPr>
          <p:nvPr>
            <p:ph type="title"/>
          </p:nvPr>
        </p:nvSpPr>
        <p:spPr/>
        <p:txBody>
          <a:bodyPr/>
          <a:lstStyle/>
          <a:p>
            <a:r>
              <a:rPr lang="it-IT" dirty="0"/>
              <a:t>Hearing chords</a:t>
            </a:r>
          </a:p>
        </p:txBody>
      </p:sp>
      <p:pic>
        <p:nvPicPr>
          <p:cNvPr id="4" name="Play chord">
            <a:hlinkClick r:id="" action="ppaction://media"/>
            <a:extLst>
              <a:ext uri="{FF2B5EF4-FFF2-40B4-BE49-F238E27FC236}">
                <a16:creationId xmlns:a16="http://schemas.microsoft.com/office/drawing/2014/main" id="{521E5FA3-760F-4F4A-AB14-C4D77AC706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0825" y="1270000"/>
            <a:ext cx="8629650" cy="4854575"/>
          </a:xfrm>
          <a:prstGeom prst="rect">
            <a:avLst/>
          </a:prstGeom>
          <a:ln>
            <a:noFill/>
          </a:ln>
          <a:effectLst>
            <a:softEdge rad="112500"/>
          </a:effectLst>
        </p:spPr>
      </p:pic>
    </p:spTree>
    <p:extLst>
      <p:ext uri="{BB962C8B-B14F-4D97-AF65-F5344CB8AC3E}">
        <p14:creationId xmlns:p14="http://schemas.microsoft.com/office/powerpoint/2010/main" val="2651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5838-6889-4F59-97A4-062F6AAD1EAA}"/>
              </a:ext>
            </a:extLst>
          </p:cNvPr>
          <p:cNvSpPr>
            <a:spLocks noGrp="1"/>
          </p:cNvSpPr>
          <p:nvPr>
            <p:ph type="title"/>
          </p:nvPr>
        </p:nvSpPr>
        <p:spPr/>
        <p:txBody>
          <a:bodyPr/>
          <a:lstStyle/>
          <a:p>
            <a:r>
              <a:rPr lang="it-IT" dirty="0"/>
              <a:t>Online features</a:t>
            </a:r>
          </a:p>
        </p:txBody>
      </p:sp>
      <p:pic>
        <p:nvPicPr>
          <p:cNvPr id="7" name="Content Placeholder 6">
            <a:extLst>
              <a:ext uri="{FF2B5EF4-FFF2-40B4-BE49-F238E27FC236}">
                <a16:creationId xmlns:a16="http://schemas.microsoft.com/office/drawing/2014/main" id="{EB8B5125-DB70-4929-B55E-3107312EE6C3}"/>
              </a:ext>
            </a:extLst>
          </p:cNvPr>
          <p:cNvPicPr>
            <a:picLocks noGrp="1" noChangeAspect="1"/>
          </p:cNvPicPr>
          <p:nvPr>
            <p:ph idx="1"/>
          </p:nvPr>
        </p:nvPicPr>
        <p:blipFill>
          <a:blip r:embed="rId2"/>
          <a:stretch>
            <a:fillRect/>
          </a:stretch>
        </p:blipFill>
        <p:spPr>
          <a:xfrm>
            <a:off x="249159" y="1270000"/>
            <a:ext cx="8634569" cy="4854575"/>
          </a:xfrm>
        </p:spPr>
      </p:pic>
    </p:spTree>
    <p:extLst>
      <p:ext uri="{BB962C8B-B14F-4D97-AF65-F5344CB8AC3E}">
        <p14:creationId xmlns:p14="http://schemas.microsoft.com/office/powerpoint/2010/main" val="6827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4E8C-CCAD-4306-AA0D-1E6A8A679EA5}"/>
              </a:ext>
            </a:extLst>
          </p:cNvPr>
          <p:cNvSpPr>
            <a:spLocks noGrp="1"/>
          </p:cNvSpPr>
          <p:nvPr>
            <p:ph type="title"/>
          </p:nvPr>
        </p:nvSpPr>
        <p:spPr/>
        <p:txBody>
          <a:bodyPr/>
          <a:lstStyle/>
          <a:p>
            <a:r>
              <a:rPr lang="it-IT" dirty="0"/>
              <a:t>Tutorials</a:t>
            </a:r>
          </a:p>
        </p:txBody>
      </p:sp>
      <p:pic>
        <p:nvPicPr>
          <p:cNvPr id="6" name="Tutorial">
            <a:hlinkClick r:id="" action="ppaction://media"/>
            <a:extLst>
              <a:ext uri="{FF2B5EF4-FFF2-40B4-BE49-F238E27FC236}">
                <a16:creationId xmlns:a16="http://schemas.microsoft.com/office/drawing/2014/main" id="{EAC548F4-06DF-4AAC-91C8-63BDBEB295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938" y="1270000"/>
            <a:ext cx="8609012" cy="4854575"/>
          </a:xfrm>
        </p:spPr>
      </p:pic>
    </p:spTree>
    <p:extLst>
      <p:ext uri="{BB962C8B-B14F-4D97-AF65-F5344CB8AC3E}">
        <p14:creationId xmlns:p14="http://schemas.microsoft.com/office/powerpoint/2010/main" val="342216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426</TotalTime>
  <Words>558</Words>
  <Application>Microsoft Office PowerPoint</Application>
  <PresentationFormat>On-screen Show (4:3)</PresentationFormat>
  <Paragraphs>89</Paragraphs>
  <Slides>20</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Wingdings</vt:lpstr>
      <vt:lpstr>POLI</vt:lpstr>
      <vt:lpstr>Uniform keyboard teaching assistant</vt:lpstr>
      <vt:lpstr>First look</vt:lpstr>
      <vt:lpstr>Note labels</vt:lpstr>
      <vt:lpstr>Selecting a scale</vt:lpstr>
      <vt:lpstr>Selecting a mode</vt:lpstr>
      <vt:lpstr>Mode selection mechanic</vt:lpstr>
      <vt:lpstr>Hearing chords</vt:lpstr>
      <vt:lpstr>Online features</vt:lpstr>
      <vt:lpstr>Tutorials</vt:lpstr>
      <vt:lpstr>User uploads</vt:lpstr>
      <vt:lpstr>Rooms (for the admin)</vt:lpstr>
      <vt:lpstr>Rooms (for the guests)</vt:lpstr>
      <vt:lpstr>The full chat</vt:lpstr>
      <vt:lpstr>Recording</vt:lpstr>
      <vt:lpstr>Importing files</vt:lpstr>
      <vt:lpstr>Latency in rooms</vt:lpstr>
      <vt:lpstr>Behind the scenes</vt:lpstr>
      <vt:lpstr>Behind the scenes</vt:lpstr>
      <vt:lpstr>Synths</vt:lpstr>
      <vt:lpstr>Thank you for your time</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Matteo Scerbo</cp:lastModifiedBy>
  <cp:revision>51</cp:revision>
  <dcterms:created xsi:type="dcterms:W3CDTF">2015-05-26T12:27:57Z</dcterms:created>
  <dcterms:modified xsi:type="dcterms:W3CDTF">2019-02-06T10:10:17Z</dcterms:modified>
</cp:coreProperties>
</file>